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64" r:id="rId4"/>
    <p:sldId id="266" r:id="rId5"/>
    <p:sldId id="265" r:id="rId6"/>
    <p:sldId id="261" r:id="rId7"/>
    <p:sldId id="270" r:id="rId8"/>
    <p:sldId id="263" r:id="rId9"/>
    <p:sldId id="262" r:id="rId10"/>
    <p:sldId id="260" r:id="rId11"/>
    <p:sldId id="276" r:id="rId12"/>
    <p:sldId id="269" r:id="rId13"/>
    <p:sldId id="258" r:id="rId14"/>
    <p:sldId id="272" r:id="rId15"/>
    <p:sldId id="267" r:id="rId16"/>
    <p:sldId id="274" r:id="rId17"/>
    <p:sldId id="271" r:id="rId18"/>
    <p:sldId id="273" r:id="rId19"/>
    <p:sldId id="275" r:id="rId20"/>
    <p:sldId id="277" r:id="rId21"/>
    <p:sldId id="259" r:id="rId22"/>
    <p:sldId id="279" r:id="rId23"/>
    <p:sldId id="278" r:id="rId24"/>
    <p:sldId id="280" r:id="rId25"/>
    <p:sldId id="282" r:id="rId26"/>
    <p:sldId id="283" r:id="rId27"/>
    <p:sldId id="286" r:id="rId28"/>
    <p:sldId id="284" r:id="rId29"/>
    <p:sldId id="287" r:id="rId30"/>
    <p:sldId id="288" r:id="rId31"/>
    <p:sldId id="289" r:id="rId32"/>
    <p:sldId id="290" r:id="rId33"/>
    <p:sldId id="291" r:id="rId34"/>
    <p:sldId id="2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20" autoAdjust="0"/>
  </p:normalViewPr>
  <p:slideViewPr>
    <p:cSldViewPr snapToGrid="0" snapToObjects="1">
      <p:cViewPr varScale="1">
        <p:scale>
          <a:sx n="90" d="100"/>
          <a:sy n="90" d="100"/>
        </p:scale>
        <p:origin x="-15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FA75D9-70B0-0549-A2CF-973A76D708E8}" type="datetimeFigureOut">
              <a:rPr lang="en-US" smtClean="0"/>
              <a:t>11/18/13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CD0AA-5BEC-D346-A111-45F0AD602953}" type="slidenum">
              <a:rPr lang="en-US" smtClean="0"/>
              <a:t>‹#›</a:t>
            </a:fld>
            <a:endParaRPr lang="en-US"/>
          </a:p>
        </p:txBody>
      </p:sp>
    </p:spTree>
    <p:extLst>
      <p:ext uri="{BB962C8B-B14F-4D97-AF65-F5344CB8AC3E}">
        <p14:creationId xmlns:p14="http://schemas.microsoft.com/office/powerpoint/2010/main" val="228464869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BCD0AA-5BEC-D346-A111-45F0AD602953}" type="slidenum">
              <a:rPr lang="en-US" smtClean="0"/>
              <a:t>13</a:t>
            </a:fld>
            <a:endParaRPr lang="en-US"/>
          </a:p>
        </p:txBody>
      </p:sp>
    </p:spTree>
    <p:extLst>
      <p:ext uri="{BB962C8B-B14F-4D97-AF65-F5344CB8AC3E}">
        <p14:creationId xmlns:p14="http://schemas.microsoft.com/office/powerpoint/2010/main" val="1493769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smtClean="0"/>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smtClean="0"/>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smtClean="0"/>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11/18/13</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7"/>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1" Type="http://schemas.openxmlformats.org/officeDocument/2006/relationships/slideLayout" Target="../slideLayouts/slideLayout8.xml"/><Relationship Id="rId2"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8.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JPG"/><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8.xml"/><Relationship Id="rId2"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g"/><Relationship Id="rId5" Type="http://schemas.openxmlformats.org/officeDocument/2006/relationships/image" Target="../media/image24.jpg"/><Relationship Id="rId1" Type="http://schemas.openxmlformats.org/officeDocument/2006/relationships/slideLayout" Target="../slideLayouts/slideLayout8.xml"/><Relationship Id="rId2"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G"/><Relationship Id="rId5" Type="http://schemas.openxmlformats.org/officeDocument/2006/relationships/image" Target="../media/image28.JPG"/><Relationship Id="rId6" Type="http://schemas.openxmlformats.org/officeDocument/2006/relationships/image" Target="../media/image29.jpeg"/><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5" Type="http://schemas.openxmlformats.org/officeDocument/2006/relationships/image" Target="../media/image33.jpeg"/><Relationship Id="rId1" Type="http://schemas.openxmlformats.org/officeDocument/2006/relationships/slideLayout" Target="../slideLayouts/slideLayout8.xml"/><Relationship Id="rId2" Type="http://schemas.openxmlformats.org/officeDocument/2006/relationships/image" Target="../media/image30.jpg"/></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G"/><Relationship Id="rId1" Type="http://schemas.openxmlformats.org/officeDocument/2006/relationships/slideLayout" Target="../slideLayouts/slideLayout8.xml"/><Relationship Id="rId2"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4" Type="http://schemas.openxmlformats.org/officeDocument/2006/relationships/image" Target="../media/image41.jpg"/><Relationship Id="rId1" Type="http://schemas.openxmlformats.org/officeDocument/2006/relationships/slideLayout" Target="../slideLayouts/slideLayout7.xml"/><Relationship Id="rId2"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g"/><Relationship Id="rId4" Type="http://schemas.openxmlformats.org/officeDocument/2006/relationships/image" Target="../media/image44.jpg"/><Relationship Id="rId1" Type="http://schemas.openxmlformats.org/officeDocument/2006/relationships/slideLayout" Target="../slideLayouts/slideLayout8.xml"/><Relationship Id="rId2" Type="http://schemas.openxmlformats.org/officeDocument/2006/relationships/image" Target="../media/image42.jpg"/></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7.png"/><Relationship Id="rId1" Type="http://schemas.openxmlformats.org/officeDocument/2006/relationships/slideLayout" Target="../slideLayouts/slideLayout8.xml"/><Relationship Id="rId2" Type="http://schemas.openxmlformats.org/officeDocument/2006/relationships/image" Target="../media/image4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8.png"/><Relationship Id="rId3" Type="http://schemas.openxmlformats.org/officeDocument/2006/relationships/image" Target="../media/image49.jpg"/></Relationships>
</file>

<file path=ppt/slides/_rels/slide19.xml.rels><?xml version="1.0" encoding="UTF-8" standalone="yes"?>
<Relationships xmlns="http://schemas.openxmlformats.org/package/2006/relationships"><Relationship Id="rId3" Type="http://schemas.openxmlformats.org/officeDocument/2006/relationships/image" Target="../media/image51.JPG"/><Relationship Id="rId4" Type="http://schemas.openxmlformats.org/officeDocument/2006/relationships/image" Target="../media/image52.JPG"/><Relationship Id="rId1" Type="http://schemas.openxmlformats.org/officeDocument/2006/relationships/slideLayout" Target="../slideLayouts/slideLayout8.xml"/><Relationship Id="rId2" Type="http://schemas.openxmlformats.org/officeDocument/2006/relationships/image" Target="../media/image5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3.jpg"/><Relationship Id="rId3"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4" Type="http://schemas.openxmlformats.org/officeDocument/2006/relationships/image" Target="../media/image57.jpg"/><Relationship Id="rId1" Type="http://schemas.openxmlformats.org/officeDocument/2006/relationships/slideLayout" Target="../slideLayouts/slideLayout2.xml"/><Relationship Id="rId2" Type="http://schemas.openxmlformats.org/officeDocument/2006/relationships/image" Target="../media/image5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9.jpg"/></Relationships>
</file>

<file path=ppt/slides/_rels/slide24.xml.rels><?xml version="1.0" encoding="UTF-8" standalone="yes"?>
<Relationships xmlns="http://schemas.openxmlformats.org/package/2006/relationships"><Relationship Id="rId3" Type="http://schemas.openxmlformats.org/officeDocument/2006/relationships/image" Target="../media/image61.jpg"/><Relationship Id="rId4" Type="http://schemas.openxmlformats.org/officeDocument/2006/relationships/image" Target="../media/image62.jpg"/><Relationship Id="rId1" Type="http://schemas.openxmlformats.org/officeDocument/2006/relationships/slideLayout" Target="../slideLayouts/slideLayout8.xml"/><Relationship Id="rId2" Type="http://schemas.openxmlformats.org/officeDocument/2006/relationships/image" Target="../media/image6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3.jpg"/><Relationship Id="rId3" Type="http://schemas.openxmlformats.org/officeDocument/2006/relationships/image" Target="../media/image6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6.jpg"/></Relationships>
</file>

<file path=ppt/slides/_rels/slide28.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jpg"/><Relationship Id="rId5" Type="http://schemas.openxmlformats.org/officeDocument/2006/relationships/image" Target="../media/image70.jpg"/><Relationship Id="rId1" Type="http://schemas.openxmlformats.org/officeDocument/2006/relationships/slideLayout" Target="../slideLayouts/slideLayout8.xml"/><Relationship Id="rId2" Type="http://schemas.openxmlformats.org/officeDocument/2006/relationships/image" Target="../media/image6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1.jpg"/><Relationship Id="rId3" Type="http://schemas.openxmlformats.org/officeDocument/2006/relationships/image" Target="../media/image7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3.jpeg"/><Relationship Id="rId3" Type="http://schemas.openxmlformats.org/officeDocument/2006/relationships/image" Target="../media/image7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6.png"/><Relationship Id="rId3" Type="http://schemas.openxmlformats.org/officeDocument/2006/relationships/image" Target="../media/image7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8.jpeg"/><Relationship Id="rId3" Type="http://schemas.openxmlformats.org/officeDocument/2006/relationships/image" Target="../media/image79.png"/></Relationships>
</file>

<file path=ppt/slides/_rels/slide34.xml.rels><?xml version="1.0" encoding="UTF-8" standalone="yes"?>
<Relationships xmlns="http://schemas.openxmlformats.org/package/2006/relationships"><Relationship Id="rId3" Type="http://schemas.openxmlformats.org/officeDocument/2006/relationships/hyperlink" Target="mailto:Spham0168@csu.fullerton.edu" TargetMode="External"/><Relationship Id="rId4" Type="http://schemas.openxmlformats.org/officeDocument/2006/relationships/hyperlink" Target="mailto:Sky@fvchamber.com" TargetMode="External"/><Relationship Id="rId5" Type="http://schemas.openxmlformats.org/officeDocument/2006/relationships/image" Target="../media/image81.jpg"/><Relationship Id="rId1" Type="http://schemas.openxmlformats.org/officeDocument/2006/relationships/slideLayout" Target="../slideLayouts/slideLayout9.xml"/><Relationship Id="rId2" Type="http://schemas.openxmlformats.org/officeDocument/2006/relationships/image" Target="../media/image8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International Volunteer</a:t>
            </a:r>
            <a:endParaRPr lang="en-US" sz="4800" dirty="0"/>
          </a:p>
        </p:txBody>
      </p:sp>
      <p:sp>
        <p:nvSpPr>
          <p:cNvPr id="3" name="Subtitle 2"/>
          <p:cNvSpPr>
            <a:spLocks noGrp="1"/>
          </p:cNvSpPr>
          <p:nvPr>
            <p:ph type="subTitle" idx="1"/>
          </p:nvPr>
        </p:nvSpPr>
        <p:spPr/>
        <p:txBody>
          <a:bodyPr>
            <a:normAutofit/>
          </a:bodyPr>
          <a:lstStyle/>
          <a:p>
            <a:r>
              <a:rPr lang="en-US" sz="3200" dirty="0" smtClean="0"/>
              <a:t>By Trinh Pham ( Sky ) </a:t>
            </a:r>
            <a:endParaRPr lang="en-US" sz="3200" dirty="0"/>
          </a:p>
        </p:txBody>
      </p:sp>
    </p:spTree>
    <p:extLst>
      <p:ext uri="{BB962C8B-B14F-4D97-AF65-F5344CB8AC3E}">
        <p14:creationId xmlns:p14="http://schemas.microsoft.com/office/powerpoint/2010/main" val="7980024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Vietnam Project</a:t>
            </a:r>
            <a:endParaRPr lang="en-US" dirty="0"/>
          </a:p>
        </p:txBody>
      </p:sp>
      <p:sp>
        <p:nvSpPr>
          <p:cNvPr id="3" name="Content Placeholder 2"/>
          <p:cNvSpPr>
            <a:spLocks noGrp="1"/>
          </p:cNvSpPr>
          <p:nvPr>
            <p:ph idx="1"/>
          </p:nvPr>
        </p:nvSpPr>
        <p:spPr>
          <a:xfrm>
            <a:off x="-112889" y="2656043"/>
            <a:ext cx="7851069" cy="3388658"/>
          </a:xfrm>
        </p:spPr>
        <p:txBody>
          <a:bodyPr>
            <a:noAutofit/>
          </a:bodyPr>
          <a:lstStyle/>
          <a:p>
            <a:r>
              <a:rPr lang="en-US" sz="3000" dirty="0" smtClean="0"/>
              <a:t> Students Scholarship</a:t>
            </a:r>
          </a:p>
          <a:p>
            <a:r>
              <a:rPr lang="en-US" sz="3000" dirty="0"/>
              <a:t> </a:t>
            </a:r>
            <a:r>
              <a:rPr lang="en-US" sz="3000" dirty="0" smtClean="0"/>
              <a:t>Environmental Educating</a:t>
            </a:r>
          </a:p>
          <a:p>
            <a:r>
              <a:rPr lang="en-US" sz="3000" dirty="0" smtClean="0"/>
              <a:t> Library Building</a:t>
            </a:r>
          </a:p>
          <a:p>
            <a:r>
              <a:rPr lang="en-US" sz="3000" dirty="0" smtClean="0"/>
              <a:t>Supporting Cancer Children</a:t>
            </a:r>
          </a:p>
          <a:p>
            <a:r>
              <a:rPr lang="en-US" sz="3000" dirty="0" smtClean="0"/>
              <a:t>Poverty Reduction and</a:t>
            </a:r>
          </a:p>
          <a:p>
            <a:pPr marL="0" indent="0">
              <a:buNone/>
            </a:pPr>
            <a:r>
              <a:rPr lang="en-US" sz="3000" dirty="0"/>
              <a:t> </a:t>
            </a:r>
            <a:r>
              <a:rPr lang="en-US" sz="3000" dirty="0" smtClean="0"/>
              <a:t>      End Hungers</a:t>
            </a:r>
            <a:endParaRPr lang="en-US" sz="3000" dirty="0"/>
          </a:p>
        </p:txBody>
      </p:sp>
      <p:pic>
        <p:nvPicPr>
          <p:cNvPr id="4" name="Picture 3" descr="Vietnam_081029_0118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1626" y="696554"/>
            <a:ext cx="3862374" cy="2591952"/>
          </a:xfrm>
          <a:prstGeom prst="rect">
            <a:avLst/>
          </a:prstGeom>
          <a:ln>
            <a:noFill/>
          </a:ln>
          <a:effectLst>
            <a:softEdge rad="112500"/>
          </a:effectLst>
        </p:spPr>
      </p:pic>
      <p:pic>
        <p:nvPicPr>
          <p:cNvPr id="5" name="Picture 4" descr="Vietnam Smi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9992" y="3233796"/>
            <a:ext cx="3714007" cy="2785505"/>
          </a:xfrm>
          <a:prstGeom prst="rect">
            <a:avLst/>
          </a:prstGeom>
          <a:ln>
            <a:noFill/>
          </a:ln>
          <a:effectLst>
            <a:softEdge rad="112500"/>
          </a:effectLst>
        </p:spPr>
      </p:pic>
    </p:spTree>
    <p:extLst>
      <p:ext uri="{BB962C8B-B14F-4D97-AF65-F5344CB8AC3E}">
        <p14:creationId xmlns:p14="http://schemas.microsoft.com/office/powerpoint/2010/main" val="31518573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963" y="977331"/>
            <a:ext cx="3429000" cy="1066800"/>
          </a:xfrm>
        </p:spPr>
        <p:txBody>
          <a:bodyPr/>
          <a:lstStyle/>
          <a:p>
            <a:r>
              <a:rPr lang="en-US" dirty="0" smtClean="0"/>
              <a:t>Library Project</a:t>
            </a:r>
            <a:endParaRPr lang="en-US" dirty="0"/>
          </a:p>
        </p:txBody>
      </p:sp>
      <p:pic>
        <p:nvPicPr>
          <p:cNvPr id="10" name="Content Placeholder 9" descr="IMG_0578.JPG"/>
          <p:cNvPicPr>
            <a:picLocks noGrp="1" noChangeAspect="1"/>
          </p:cNvPicPr>
          <p:nvPr>
            <p:ph idx="1"/>
          </p:nvPr>
        </p:nvPicPr>
        <p:blipFill>
          <a:blip r:embed="rId2" cstate="print">
            <a:extLst>
              <a:ext uri="{28A0092B-C50C-407E-A947-70E740481C1C}">
                <a14:useLocalDpi xmlns:a14="http://schemas.microsoft.com/office/drawing/2010/main" val="0"/>
              </a:ext>
            </a:extLst>
          </a:blip>
          <a:srcRect t="3691" b="3691"/>
          <a:stretch>
            <a:fillRect/>
          </a:stretch>
        </p:blipFill>
        <p:spPr>
          <a:xfrm>
            <a:off x="579817" y="2044131"/>
            <a:ext cx="3423999" cy="4227739"/>
          </a:xfrm>
          <a:prstGeom prst="rect">
            <a:avLst/>
          </a:prstGeom>
          <a:ln>
            <a:noFill/>
          </a:ln>
          <a:effectLst>
            <a:softEdge rad="112500"/>
          </a:effectLst>
        </p:spPr>
      </p:pic>
      <p:sp>
        <p:nvSpPr>
          <p:cNvPr id="13" name="TextBox 12"/>
          <p:cNvSpPr txBox="1"/>
          <p:nvPr/>
        </p:nvSpPr>
        <p:spPr>
          <a:xfrm>
            <a:off x="4003816" y="380886"/>
            <a:ext cx="4984961" cy="6247864"/>
          </a:xfrm>
          <a:prstGeom prst="rect">
            <a:avLst/>
          </a:prstGeom>
          <a:noFill/>
        </p:spPr>
        <p:txBody>
          <a:bodyPr wrap="square" rtlCol="0">
            <a:spAutoFit/>
          </a:bodyPr>
          <a:lstStyle/>
          <a:p>
            <a:pPr marL="285750" indent="-285750">
              <a:buFont typeface="Wingdings" charset="2"/>
              <a:buChar char="v"/>
            </a:pPr>
            <a:r>
              <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Understanding about the impacts </a:t>
            </a:r>
            <a:r>
              <a:rPr lang="en-US" sz="2500" dirty="0">
                <a:ln w="18415" cmpd="sng">
                  <a:solidFill>
                    <a:srgbClr val="FFFFFF"/>
                  </a:solidFill>
                  <a:prstDash val="solid"/>
                </a:ln>
                <a:solidFill>
                  <a:srgbClr val="FFFFFF"/>
                </a:solidFill>
                <a:effectLst>
                  <a:outerShdw blurRad="63500" dir="3600000" algn="tl" rotWithShape="0">
                    <a:srgbClr val="000000">
                      <a:alpha val="70000"/>
                    </a:srgbClr>
                  </a:outerShdw>
                </a:effectLst>
              </a:rPr>
              <a:t>brought by the </a:t>
            </a:r>
            <a:r>
              <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library on </a:t>
            </a:r>
            <a:r>
              <a:rPr lang="en-US" sz="2500" dirty="0">
                <a:ln w="18415" cmpd="sng">
                  <a:solidFill>
                    <a:srgbClr val="FFFFFF"/>
                  </a:solidFill>
                  <a:prstDash val="solid"/>
                </a:ln>
                <a:solidFill>
                  <a:srgbClr val="FFFFFF"/>
                </a:solidFill>
                <a:effectLst>
                  <a:outerShdw blurRad="63500" dir="3600000" algn="tl" rotWithShape="0">
                    <a:srgbClr val="000000">
                      <a:alpha val="70000"/>
                    </a:srgbClr>
                  </a:outerShdw>
                </a:effectLst>
              </a:rPr>
              <a:t>the students, teachers and the schools</a:t>
            </a:r>
            <a:r>
              <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endPar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285750" indent="-285750">
              <a:buFont typeface="Wingdings" charset="2"/>
              <a:buChar char="v"/>
            </a:pPr>
            <a:r>
              <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Reading </a:t>
            </a:r>
            <a:r>
              <a:rPr lang="en-US" sz="2500" dirty="0">
                <a:ln w="18415" cmpd="sng">
                  <a:solidFill>
                    <a:srgbClr val="FFFFFF"/>
                  </a:solidFill>
                  <a:prstDash val="solid"/>
                </a:ln>
                <a:solidFill>
                  <a:srgbClr val="FFFFFF"/>
                </a:solidFill>
                <a:effectLst>
                  <a:outerShdw blurRad="63500" dir="3600000" algn="tl" rotWithShape="0">
                    <a:srgbClr val="000000">
                      <a:alpha val="70000"/>
                    </a:srgbClr>
                  </a:outerShdw>
                </a:effectLst>
              </a:rPr>
              <a:t>is cornerstone of education, but poverty has put these children at a significant disadvantage. </a:t>
            </a:r>
            <a:endPar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285750" indent="-285750">
              <a:buFont typeface="Wingdings" charset="2"/>
              <a:buChar char="v"/>
            </a:pPr>
            <a:r>
              <a:rPr lang="en-US" sz="2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Lack </a:t>
            </a:r>
            <a:r>
              <a:rPr lang="en-US" sz="2500" dirty="0">
                <a:ln w="18415" cmpd="sng">
                  <a:solidFill>
                    <a:srgbClr val="FFFFFF"/>
                  </a:solidFill>
                  <a:prstDash val="solid"/>
                </a:ln>
                <a:solidFill>
                  <a:srgbClr val="FFFFFF"/>
                </a:solidFill>
                <a:effectLst>
                  <a:outerShdw blurRad="63500" dir="3600000" algn="tl" rotWithShape="0">
                    <a:srgbClr val="000000">
                      <a:alpha val="70000"/>
                    </a:srgbClr>
                  </a:outerShdw>
                </a:effectLst>
              </a:rPr>
              <a:t>of quality and developmentally appropriate reading materials negatively impacts their academic performance and their motivation to learn. </a:t>
            </a:r>
          </a:p>
        </p:txBody>
      </p:sp>
    </p:spTree>
    <p:extLst>
      <p:ext uri="{BB962C8B-B14F-4D97-AF65-F5344CB8AC3E}">
        <p14:creationId xmlns:p14="http://schemas.microsoft.com/office/powerpoint/2010/main" val="29907495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56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31704"/>
            <a:ext cx="4050003" cy="3037502"/>
          </a:xfrm>
          <a:prstGeom prst="rect">
            <a:avLst/>
          </a:prstGeom>
          <a:ln>
            <a:noFill/>
          </a:ln>
          <a:effectLst>
            <a:softEdge rad="112500"/>
          </a:effectLst>
        </p:spPr>
      </p:pic>
      <p:pic>
        <p:nvPicPr>
          <p:cNvPr id="3" name="Picture 2" descr="IMG_057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33392">
            <a:off x="5250383" y="629921"/>
            <a:ext cx="3697546" cy="2773160"/>
          </a:xfrm>
          <a:prstGeom prst="rect">
            <a:avLst/>
          </a:prstGeom>
          <a:ln>
            <a:noFill/>
          </a:ln>
          <a:effectLst>
            <a:softEdge rad="112500"/>
          </a:effectLst>
        </p:spPr>
      </p:pic>
      <p:pic>
        <p:nvPicPr>
          <p:cNvPr id="4" name="Picture 3" descr="IMG_057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69206"/>
            <a:ext cx="4118392" cy="3088794"/>
          </a:xfrm>
          <a:prstGeom prst="rect">
            <a:avLst/>
          </a:prstGeom>
          <a:ln>
            <a:noFill/>
          </a:ln>
          <a:effectLst>
            <a:softEdge rad="112500"/>
          </a:effectLst>
        </p:spPr>
      </p:pic>
      <p:pic>
        <p:nvPicPr>
          <p:cNvPr id="5" name="Picture 4" descr="IMG_058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36845">
            <a:off x="4390555" y="3526816"/>
            <a:ext cx="3766663" cy="2824997"/>
          </a:xfrm>
          <a:prstGeom prst="rect">
            <a:avLst/>
          </a:prstGeom>
          <a:ln>
            <a:noFill/>
          </a:ln>
          <a:effectLst>
            <a:softEdge rad="112500"/>
          </a:effectLst>
        </p:spPr>
      </p:pic>
    </p:spTree>
    <p:extLst>
      <p:ext uri="{BB962C8B-B14F-4D97-AF65-F5344CB8AC3E}">
        <p14:creationId xmlns:p14="http://schemas.microsoft.com/office/powerpoint/2010/main" val="38058070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_0136.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49" y="3655068"/>
            <a:ext cx="4771445" cy="3202931"/>
          </a:xfrm>
          <a:prstGeom prst="rect">
            <a:avLst/>
          </a:prstGeom>
          <a:ln>
            <a:noFill/>
          </a:ln>
          <a:effectLst>
            <a:softEdge rad="112500"/>
          </a:effectLst>
        </p:spPr>
      </p:pic>
      <p:pic>
        <p:nvPicPr>
          <p:cNvPr id="4" name="Picture 3" descr="DSC_013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1583" y="3655069"/>
            <a:ext cx="4839490" cy="3248608"/>
          </a:xfrm>
          <a:prstGeom prst="rect">
            <a:avLst/>
          </a:prstGeom>
          <a:ln>
            <a:noFill/>
          </a:ln>
          <a:effectLst>
            <a:softEdge rad="112500"/>
          </a:effectLst>
        </p:spPr>
      </p:pic>
      <p:pic>
        <p:nvPicPr>
          <p:cNvPr id="9" name="Picture 8" descr="DSC_014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1694" y="654963"/>
            <a:ext cx="4469294" cy="3000106"/>
          </a:xfrm>
          <a:prstGeom prst="rect">
            <a:avLst/>
          </a:prstGeom>
          <a:ln>
            <a:noFill/>
          </a:ln>
          <a:effectLst>
            <a:softEdge rad="112500"/>
          </a:effectLst>
        </p:spPr>
      </p:pic>
      <p:sp>
        <p:nvSpPr>
          <p:cNvPr id="10" name="TextBox 9"/>
          <p:cNvSpPr txBox="1"/>
          <p:nvPr/>
        </p:nvSpPr>
        <p:spPr>
          <a:xfrm>
            <a:off x="175176" y="1064633"/>
            <a:ext cx="4904824" cy="2246769"/>
          </a:xfrm>
          <a:prstGeom prst="rect">
            <a:avLst/>
          </a:prstGeom>
          <a:noFill/>
        </p:spPr>
        <p:txBody>
          <a:bodyPr wrap="square" rtlCol="0">
            <a:spAutoFit/>
          </a:bodyPr>
          <a:lstStyle/>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Project was very successful and welcomed by the Province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Governnor</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many school Principles in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Gia</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Lai Province</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3300324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59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18077" y="1860036"/>
            <a:ext cx="5488613" cy="41164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Content Placeholder 7" descr="IMG_0591.JPG"/>
          <p:cNvPicPr>
            <a:picLocks noChangeAspect="1"/>
          </p:cNvPicPr>
          <p:nvPr/>
        </p:nvPicPr>
        <p:blipFill>
          <a:blip r:embed="rId3">
            <a:extLst>
              <a:ext uri="{28A0092B-C50C-407E-A947-70E740481C1C}">
                <a14:useLocalDpi xmlns:a14="http://schemas.microsoft.com/office/drawing/2010/main" val="0"/>
              </a:ext>
            </a:extLst>
          </a:blip>
          <a:srcRect l="19633" r="19633"/>
          <a:stretch>
            <a:fillRect/>
          </a:stretch>
        </p:blipFill>
        <p:spPr>
          <a:xfrm>
            <a:off x="4431364" y="1173959"/>
            <a:ext cx="4445167" cy="5488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574426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 04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41550"/>
            <a:ext cx="3971451" cy="2978588"/>
          </a:xfrm>
          <a:prstGeom prst="rect">
            <a:avLst/>
          </a:prstGeom>
          <a:ln>
            <a:noFill/>
          </a:ln>
          <a:effectLst>
            <a:softEdge rad="112500"/>
          </a:effectLst>
        </p:spPr>
      </p:pic>
      <p:pic>
        <p:nvPicPr>
          <p:cNvPr id="3" name="Picture 2" descr="Picture 02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1451" y="3741550"/>
            <a:ext cx="4155266" cy="3116450"/>
          </a:xfrm>
          <a:prstGeom prst="rect">
            <a:avLst/>
          </a:prstGeom>
          <a:ln>
            <a:noFill/>
          </a:ln>
          <a:effectLst>
            <a:softEdge rad="112500"/>
          </a:effectLst>
        </p:spPr>
      </p:pic>
      <p:pic>
        <p:nvPicPr>
          <p:cNvPr id="5" name="Picture 4" descr="Picture 03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1451" y="721547"/>
            <a:ext cx="4155266" cy="3020003"/>
          </a:xfrm>
          <a:prstGeom prst="rect">
            <a:avLst/>
          </a:prstGeom>
          <a:ln>
            <a:noFill/>
          </a:ln>
          <a:effectLst>
            <a:softEdge rad="112500"/>
          </a:effectLst>
        </p:spPr>
      </p:pic>
      <p:sp>
        <p:nvSpPr>
          <p:cNvPr id="6" name="TextBox 5"/>
          <p:cNvSpPr txBox="1"/>
          <p:nvPr/>
        </p:nvSpPr>
        <p:spPr>
          <a:xfrm>
            <a:off x="70556" y="1258524"/>
            <a:ext cx="4484248" cy="2246769"/>
          </a:xfrm>
          <a:prstGeom prst="rect">
            <a:avLst/>
          </a:prstGeom>
          <a:noFill/>
        </p:spPr>
        <p:txBody>
          <a:bodyPr wrap="square" rtlCol="0">
            <a:spAutoFit/>
          </a:bodyPr>
          <a:lstStyle/>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Giving Scholarship is the best way to motivate student to learn and continue with their education </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110341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Cancer Children</a:t>
            </a:r>
            <a:endParaRPr lang="en-US" dirty="0"/>
          </a:p>
        </p:txBody>
      </p:sp>
      <p:sp>
        <p:nvSpPr>
          <p:cNvPr id="4" name="Text Placeholder 3"/>
          <p:cNvSpPr>
            <a:spLocks noGrp="1"/>
          </p:cNvSpPr>
          <p:nvPr>
            <p:ph type="body" sz="half" idx="2"/>
          </p:nvPr>
        </p:nvSpPr>
        <p:spPr/>
        <p:txBody>
          <a:bodyPr/>
          <a:lstStyle/>
          <a:p>
            <a:endParaRPr lang="en-US" dirty="0"/>
          </a:p>
        </p:txBody>
      </p:sp>
      <p:pic>
        <p:nvPicPr>
          <p:cNvPr id="6" name="Picture 5" descr="P103054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399" y="3092485"/>
            <a:ext cx="3508350" cy="2631262"/>
          </a:xfrm>
          <a:prstGeom prst="rect">
            <a:avLst/>
          </a:prstGeom>
          <a:ln>
            <a:noFill/>
          </a:ln>
          <a:effectLst>
            <a:softEdge rad="112500"/>
          </a:effectLst>
        </p:spPr>
      </p:pic>
      <p:sp>
        <p:nvSpPr>
          <p:cNvPr id="8" name="Content Placeholder 7"/>
          <p:cNvSpPr>
            <a:spLocks noGrp="1"/>
          </p:cNvSpPr>
          <p:nvPr>
            <p:ph idx="1"/>
          </p:nvPr>
        </p:nvSpPr>
        <p:spPr>
          <a:xfrm>
            <a:off x="3962399" y="1167320"/>
            <a:ext cx="5181600" cy="5257800"/>
          </a:xfrm>
        </p:spPr>
        <p:txBody>
          <a:bodyPr>
            <a:noAutofit/>
          </a:bodyPr>
          <a:lstStyle/>
          <a:p>
            <a:r>
              <a:rPr lang="en-US" sz="2800" dirty="0">
                <a:effectLst/>
              </a:rPr>
              <a:t>Cancer control in Viet Nam has to deal with challenges such as poor quality of cancer mortality and morbidity data, shortage of resources, lack of data on </a:t>
            </a:r>
            <a:r>
              <a:rPr lang="en-US" sz="2800" dirty="0" err="1" smtClean="0">
                <a:effectLst/>
              </a:rPr>
              <a:t>programme</a:t>
            </a:r>
            <a:r>
              <a:rPr lang="en-US" sz="2800" dirty="0" smtClean="0">
                <a:effectLst/>
              </a:rPr>
              <a:t> </a:t>
            </a:r>
            <a:r>
              <a:rPr lang="en-US" sz="2800" dirty="0">
                <a:effectLst/>
              </a:rPr>
              <a:t>and limited knowledge of general practitioners and public about </a:t>
            </a:r>
            <a:r>
              <a:rPr lang="en-US" sz="2800" dirty="0" smtClean="0">
                <a:effectLst/>
              </a:rPr>
              <a:t>cancer</a:t>
            </a:r>
          </a:p>
          <a:p>
            <a:endParaRPr lang="en-US" sz="2800" dirty="0" smtClean="0">
              <a:effectLst/>
            </a:endParaRPr>
          </a:p>
          <a:p>
            <a:pPr marL="0" indent="0">
              <a:buNone/>
            </a:pPr>
            <a:r>
              <a:rPr lang="en-US" sz="2800" dirty="0" smtClean="0">
                <a:effectLst/>
              </a:rPr>
              <a:t> </a:t>
            </a:r>
            <a:endParaRPr lang="en-US" sz="2800" dirty="0"/>
          </a:p>
        </p:txBody>
      </p:sp>
    </p:spTree>
    <p:extLst>
      <p:ext uri="{BB962C8B-B14F-4D97-AF65-F5344CB8AC3E}">
        <p14:creationId xmlns:p14="http://schemas.microsoft.com/office/powerpoint/2010/main" val="28344064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103055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633091"/>
            <a:ext cx="4299879" cy="3224909"/>
          </a:xfrm>
          <a:prstGeom prst="rect">
            <a:avLst/>
          </a:prstGeom>
          <a:ln>
            <a:noFill/>
          </a:ln>
          <a:effectLst>
            <a:outerShdw blurRad="292100" dist="139700" dir="2700000" algn="tl" rotWithShape="0">
              <a:srgbClr val="333333">
                <a:alpha val="65000"/>
              </a:srgbClr>
            </a:outerShdw>
          </a:effectLst>
        </p:spPr>
      </p:pic>
      <p:pic>
        <p:nvPicPr>
          <p:cNvPr id="5" name="Picture 4" descr="P103054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9879" y="3837994"/>
            <a:ext cx="4015468" cy="301160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545828" y="52756"/>
            <a:ext cx="4947172" cy="707886"/>
          </a:xfrm>
          <a:prstGeom prst="rect">
            <a:avLst/>
          </a:prstGeom>
          <a:noFill/>
        </p:spPr>
        <p:txBody>
          <a:bodyPr wrap="square" rtlCol="0">
            <a:spAutoFit/>
          </a:bodyPr>
          <a:lstStyle/>
          <a:p>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Vietnam Hospital</a:t>
            </a:r>
            <a:endParaRPr lang="en-US" sz="4000" dirty="0"/>
          </a:p>
        </p:txBody>
      </p:sp>
      <p:pic>
        <p:nvPicPr>
          <p:cNvPr id="7" name="Picture 6" descr="26378_1305562013394_4279118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39" y="813306"/>
            <a:ext cx="4032918" cy="3024688"/>
          </a:xfrm>
          <a:prstGeom prst="rect">
            <a:avLst/>
          </a:prstGeom>
          <a:ln>
            <a:noFill/>
          </a:ln>
          <a:effectLst>
            <a:outerShdw blurRad="292100" dist="139700" dir="2700000" algn="tl" rotWithShape="0">
              <a:srgbClr val="333333">
                <a:alpha val="65000"/>
              </a:srgbClr>
            </a:outerShdw>
          </a:effectLst>
        </p:spPr>
      </p:pic>
      <p:pic>
        <p:nvPicPr>
          <p:cNvPr id="8" name="Picture 7" descr="26378_1305561933392_2518633_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9878" y="813306"/>
            <a:ext cx="4032917" cy="30246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27921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103057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61074"/>
            <a:ext cx="4078111" cy="2796925"/>
          </a:xfrm>
          <a:prstGeom prst="rect">
            <a:avLst/>
          </a:prstGeom>
          <a:ln>
            <a:noFill/>
          </a:ln>
          <a:effectLst>
            <a:softEdge rad="112500"/>
          </a:effectLst>
        </p:spPr>
      </p:pic>
      <p:pic>
        <p:nvPicPr>
          <p:cNvPr id="4" name="Picture 3" descr="P10305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2952" y="3911466"/>
            <a:ext cx="3928713" cy="2946534"/>
          </a:xfrm>
          <a:prstGeom prst="rect">
            <a:avLst/>
          </a:prstGeom>
          <a:ln>
            <a:noFill/>
          </a:ln>
          <a:effectLst>
            <a:softEdge rad="112500"/>
          </a:effectLst>
        </p:spPr>
      </p:pic>
      <p:pic>
        <p:nvPicPr>
          <p:cNvPr id="5" name="Content Placeholder 6" descr="IMG_0248.JPG"/>
          <p:cNvPicPr>
            <a:picLocks noChangeAspect="1"/>
          </p:cNvPicPr>
          <p:nvPr/>
        </p:nvPicPr>
        <p:blipFill>
          <a:blip r:embed="rId4">
            <a:extLst>
              <a:ext uri="{28A0092B-C50C-407E-A947-70E740481C1C}">
                <a14:useLocalDpi xmlns:a14="http://schemas.microsoft.com/office/drawing/2010/main" val="0"/>
              </a:ext>
            </a:extLst>
          </a:blip>
          <a:srcRect l="19633" r="19633"/>
          <a:stretch>
            <a:fillRect/>
          </a:stretch>
        </p:blipFill>
        <p:spPr>
          <a:xfrm rot="5400000">
            <a:off x="2897352" y="899713"/>
            <a:ext cx="2808643" cy="3467936"/>
          </a:xfrm>
          <a:prstGeom prst="rect">
            <a:avLst/>
          </a:prstGeom>
          <a:ln>
            <a:noFill/>
          </a:ln>
          <a:effectLst>
            <a:softEdge rad="112500"/>
          </a:effectLst>
        </p:spPr>
      </p:pic>
      <p:pic>
        <p:nvPicPr>
          <p:cNvPr id="7" name="Picture 6" descr="IMG_0244.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636194" y="530195"/>
            <a:ext cx="4008921" cy="3006690"/>
          </a:xfrm>
          <a:prstGeom prst="rect">
            <a:avLst/>
          </a:prstGeom>
          <a:ln>
            <a:noFill/>
          </a:ln>
          <a:effectLst>
            <a:softEdge rad="112500"/>
          </a:effectLst>
        </p:spPr>
      </p:pic>
      <p:pic>
        <p:nvPicPr>
          <p:cNvPr id="8" name="Picture 7" descr="P1030555.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50241" y="1214905"/>
            <a:ext cx="3397903" cy="2548427"/>
          </a:xfrm>
          <a:prstGeom prst="rect">
            <a:avLst/>
          </a:prstGeom>
          <a:ln>
            <a:noFill/>
          </a:ln>
          <a:effectLst>
            <a:softEdge rad="112500"/>
          </a:effectLst>
        </p:spPr>
      </p:pic>
    </p:spTree>
    <p:extLst>
      <p:ext uri="{BB962C8B-B14F-4D97-AF65-F5344CB8AC3E}">
        <p14:creationId xmlns:p14="http://schemas.microsoft.com/office/powerpoint/2010/main" val="23238858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6378_1305560253350_8165215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088" y="997472"/>
            <a:ext cx="4251900" cy="3188925"/>
          </a:xfrm>
          <a:prstGeom prst="rect">
            <a:avLst/>
          </a:prstGeom>
          <a:ln>
            <a:noFill/>
          </a:ln>
          <a:effectLst>
            <a:softEdge rad="112500"/>
          </a:effectLst>
        </p:spPr>
      </p:pic>
      <p:pic>
        <p:nvPicPr>
          <p:cNvPr id="6" name="Picture 5" descr="26378_1305561973393_3435578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8436" y="1132070"/>
            <a:ext cx="4017328" cy="3012996"/>
          </a:xfrm>
          <a:prstGeom prst="rect">
            <a:avLst/>
          </a:prstGeom>
        </p:spPr>
      </p:pic>
      <p:pic>
        <p:nvPicPr>
          <p:cNvPr id="7" name="Picture 6" descr="26378_1305560293351_2498859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088" y="4065490"/>
            <a:ext cx="4122031" cy="2978145"/>
          </a:xfrm>
          <a:prstGeom prst="rect">
            <a:avLst/>
          </a:prstGeom>
          <a:ln>
            <a:noFill/>
          </a:ln>
          <a:effectLst>
            <a:softEdge rad="112500"/>
          </a:effectLst>
        </p:spPr>
      </p:pic>
      <p:pic>
        <p:nvPicPr>
          <p:cNvPr id="8" name="Picture 7" descr="P103057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8435" y="4186397"/>
            <a:ext cx="4017329" cy="2671603"/>
          </a:xfrm>
          <a:prstGeom prst="rect">
            <a:avLst/>
          </a:prstGeom>
          <a:ln>
            <a:noFill/>
          </a:ln>
          <a:effectLst>
            <a:softEdge rad="112500"/>
          </a:effectLst>
        </p:spPr>
      </p:pic>
    </p:spTree>
    <p:extLst>
      <p:ext uri="{BB962C8B-B14F-4D97-AF65-F5344CB8AC3E}">
        <p14:creationId xmlns:p14="http://schemas.microsoft.com/office/powerpoint/2010/main" val="782897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 06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506657"/>
            <a:ext cx="4610828" cy="3458121"/>
          </a:xfrm>
          <a:prstGeom prst="rect">
            <a:avLst/>
          </a:prstGeom>
          <a:ln>
            <a:noFill/>
          </a:ln>
          <a:effectLst>
            <a:softEdge rad="112500"/>
          </a:effectLst>
        </p:spPr>
      </p:pic>
      <p:pic>
        <p:nvPicPr>
          <p:cNvPr id="3" name="Picture 2" descr="Picture 06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7813" y="459059"/>
            <a:ext cx="4486327" cy="3364745"/>
          </a:xfrm>
          <a:prstGeom prst="rect">
            <a:avLst/>
          </a:prstGeom>
          <a:ln>
            <a:noFill/>
          </a:ln>
          <a:effectLst>
            <a:softEdge rad="112500"/>
          </a:effectLst>
        </p:spPr>
      </p:pic>
      <p:sp>
        <p:nvSpPr>
          <p:cNvPr id="7" name="Rectangle 6"/>
          <p:cNvSpPr/>
          <p:nvPr/>
        </p:nvSpPr>
        <p:spPr>
          <a:xfrm>
            <a:off x="221134" y="1429384"/>
            <a:ext cx="4196679" cy="1938992"/>
          </a:xfrm>
          <a:prstGeom prst="rect">
            <a:avLst/>
          </a:prstGeom>
        </p:spPr>
        <p:txBody>
          <a:bodyPr wrap="square">
            <a:spAutoFit/>
          </a:bodyPr>
          <a:lstStyle/>
          <a:p>
            <a:r>
              <a:rPr lang="en-US" sz="4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Stop </a:t>
            </a:r>
            <a:r>
              <a:rPr lang="en-US" sz="4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Hunger </a:t>
            </a:r>
          </a:p>
          <a:p>
            <a:r>
              <a:rPr lang="en-US" sz="4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&amp;</a:t>
            </a:r>
          </a:p>
          <a:p>
            <a:r>
              <a:rPr lang="en-US" sz="4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Poverty</a:t>
            </a:r>
            <a:endParaRPr lang="en-US" sz="4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4" name="Picture 3" descr="IMG_038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7813" y="3576221"/>
            <a:ext cx="4486327" cy="3388557"/>
          </a:xfrm>
          <a:prstGeom prst="rect">
            <a:avLst/>
          </a:prstGeom>
          <a:ln>
            <a:noFill/>
          </a:ln>
          <a:effectLst>
            <a:softEdge rad="112500"/>
          </a:effectLst>
        </p:spPr>
      </p:pic>
    </p:spTree>
    <p:extLst>
      <p:ext uri="{BB962C8B-B14F-4D97-AF65-F5344CB8AC3E}">
        <p14:creationId xmlns:p14="http://schemas.microsoft.com/office/powerpoint/2010/main" val="11251575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Zealand </a:t>
            </a:r>
            <a:br>
              <a:rPr lang="en-US" dirty="0" smtClean="0"/>
            </a:br>
            <a:r>
              <a:rPr lang="en-US" dirty="0" smtClean="0"/>
              <a:t>Project</a:t>
            </a:r>
            <a:endParaRPr lang="en-US" dirty="0"/>
          </a:p>
        </p:txBody>
      </p:sp>
      <p:sp>
        <p:nvSpPr>
          <p:cNvPr id="3" name="Content Placeholder 2"/>
          <p:cNvSpPr>
            <a:spLocks noGrp="1"/>
          </p:cNvSpPr>
          <p:nvPr>
            <p:ph idx="1"/>
          </p:nvPr>
        </p:nvSpPr>
        <p:spPr>
          <a:xfrm>
            <a:off x="63677" y="2819400"/>
            <a:ext cx="7716838" cy="3388658"/>
          </a:xfrm>
        </p:spPr>
        <p:txBody>
          <a:bodyPr>
            <a:normAutofit/>
          </a:bodyPr>
          <a:lstStyle/>
          <a:p>
            <a:r>
              <a:rPr lang="en-US" sz="3000" dirty="0" smtClean="0"/>
              <a:t> Blue Dragon Foundation </a:t>
            </a:r>
          </a:p>
          <a:p>
            <a:r>
              <a:rPr lang="en-US" sz="3000" dirty="0" smtClean="0"/>
              <a:t> World Vision</a:t>
            </a:r>
          </a:p>
          <a:p>
            <a:r>
              <a:rPr lang="en-US" sz="3000" dirty="0" smtClean="0"/>
              <a:t> Compassion Center</a:t>
            </a:r>
          </a:p>
          <a:p>
            <a:r>
              <a:rPr lang="en-US" sz="3000" dirty="0" smtClean="0"/>
              <a:t> Ending Hungers</a:t>
            </a:r>
            <a:endParaRPr lang="en-US" sz="3000" dirty="0"/>
          </a:p>
        </p:txBody>
      </p:sp>
      <p:pic>
        <p:nvPicPr>
          <p:cNvPr id="5" name="Picture 4" descr="_LKP3155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729" y="0"/>
            <a:ext cx="4243272" cy="6858000"/>
          </a:xfrm>
          <a:prstGeom prst="rect">
            <a:avLst/>
          </a:prstGeom>
          <a:ln>
            <a:noFill/>
          </a:ln>
          <a:effectLst>
            <a:softEdge rad="112500"/>
          </a:effectLst>
        </p:spPr>
      </p:pic>
    </p:spTree>
    <p:extLst>
      <p:ext uri="{BB962C8B-B14F-4D97-AF65-F5344CB8AC3E}">
        <p14:creationId xmlns:p14="http://schemas.microsoft.com/office/powerpoint/2010/main" val="6152324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Blue Dragon Foundation</a:t>
            </a:r>
            <a:endParaRPr lang="en-US" dirty="0"/>
          </a:p>
        </p:txBody>
      </p:sp>
      <p:sp>
        <p:nvSpPr>
          <p:cNvPr id="3" name="Content Placeholder 2"/>
          <p:cNvSpPr>
            <a:spLocks noGrp="1"/>
          </p:cNvSpPr>
          <p:nvPr>
            <p:ph idx="1"/>
          </p:nvPr>
        </p:nvSpPr>
        <p:spPr>
          <a:xfrm>
            <a:off x="4106333" y="127000"/>
            <a:ext cx="5037667" cy="6121400"/>
          </a:xfrm>
        </p:spPr>
        <p:txBody>
          <a:bodyPr>
            <a:noAutofit/>
          </a:bodyPr>
          <a:lstStyle/>
          <a:p>
            <a:r>
              <a:rPr lang="en-US" sz="3200" dirty="0" smtClean="0"/>
              <a:t>Blue </a:t>
            </a:r>
            <a:r>
              <a:rPr lang="en-US" sz="3200" dirty="0"/>
              <a:t>Dragon Children's Foundation is an Australian grassroots charity that reaches out to kids in crisis throughout Vietnam. Blue Dragon kids are street kids, children with disabilities, children from very poor families and victims of human trafficking and slavery</a:t>
            </a:r>
            <a:r>
              <a:rPr lang="en-US" sz="3200" dirty="0" smtClean="0"/>
              <a:t>.</a:t>
            </a:r>
          </a:p>
          <a:p>
            <a:pPr marL="0" indent="0">
              <a:buNone/>
            </a:pPr>
            <a:endParaRPr lang="en-US" sz="3200" dirty="0"/>
          </a:p>
          <a:p>
            <a:pPr marL="0" indent="0">
              <a:buNone/>
            </a:pPr>
            <a:endParaRPr lang="en-US" sz="3200" dirty="0"/>
          </a:p>
        </p:txBody>
      </p:sp>
      <p:pic>
        <p:nvPicPr>
          <p:cNvPr id="5" name="Picture 4" descr="bd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850775"/>
            <a:ext cx="3238500" cy="2882900"/>
          </a:xfrm>
          <a:prstGeom prst="rect">
            <a:avLst/>
          </a:prstGeom>
          <a:ln>
            <a:noFill/>
          </a:ln>
          <a:effectLst>
            <a:softEdge rad="112500"/>
          </a:effectLst>
        </p:spPr>
      </p:pic>
    </p:spTree>
    <p:extLst>
      <p:ext uri="{BB962C8B-B14F-4D97-AF65-F5344CB8AC3E}">
        <p14:creationId xmlns:p14="http://schemas.microsoft.com/office/powerpoint/2010/main" val="3193667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032" y="-369475"/>
            <a:ext cx="7716837" cy="1447800"/>
          </a:xfrm>
        </p:spPr>
        <p:txBody>
          <a:bodyPr/>
          <a:lstStyle/>
          <a:p>
            <a:r>
              <a:rPr lang="en-US" dirty="0" smtClean="0"/>
              <a:t>How did I support?</a:t>
            </a:r>
            <a:endParaRPr lang="en-US" dirty="0"/>
          </a:p>
        </p:txBody>
      </p:sp>
      <p:pic>
        <p:nvPicPr>
          <p:cNvPr id="4" name="Picture 3" descr="DSCF107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989858"/>
            <a:ext cx="3824189" cy="2868142"/>
          </a:xfrm>
          <a:prstGeom prst="rect">
            <a:avLst/>
          </a:prstGeom>
          <a:ln>
            <a:noFill/>
          </a:ln>
          <a:effectLst>
            <a:softEdge rad="112500"/>
          </a:effectLst>
        </p:spPr>
      </p:pic>
      <p:sp>
        <p:nvSpPr>
          <p:cNvPr id="5" name="TextBox 4"/>
          <p:cNvSpPr txBox="1"/>
          <p:nvPr/>
        </p:nvSpPr>
        <p:spPr>
          <a:xfrm>
            <a:off x="0" y="1044223"/>
            <a:ext cx="7187187" cy="2677656"/>
          </a:xfrm>
          <a:prstGeom prst="rect">
            <a:avLst/>
          </a:prstGeom>
          <a:noFill/>
        </p:spPr>
        <p:txBody>
          <a:bodyPr wrap="square" rtlCol="0">
            <a:spAutoFit/>
          </a:bodyPr>
          <a:lstStyle/>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Organizing an international food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fundrasiers</a:t>
            </a:r>
            <a:endPar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Organizing a Culture Festival </a:t>
            </a:r>
          </a:p>
          <a:p>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Organizing a City Fundraiser with the support from Wellington College and Government</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6" name="Picture 5" descr="DSC0072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88" y="3723606"/>
            <a:ext cx="5386861" cy="3030110"/>
          </a:xfrm>
          <a:prstGeom prst="rect">
            <a:avLst/>
          </a:prstGeom>
          <a:ln>
            <a:noFill/>
          </a:ln>
          <a:effectLst>
            <a:softEdge rad="112500"/>
          </a:effectLst>
        </p:spPr>
      </p:pic>
      <p:pic>
        <p:nvPicPr>
          <p:cNvPr id="8" name="Picture 7" descr="1012727_10201175857472789_230432274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3632" y="1078325"/>
            <a:ext cx="3290368" cy="2467776"/>
          </a:xfrm>
          <a:prstGeom prst="rect">
            <a:avLst/>
          </a:prstGeom>
          <a:ln>
            <a:noFill/>
          </a:ln>
          <a:effectLst>
            <a:softEdge rad="112500"/>
          </a:effectLst>
        </p:spPr>
      </p:pic>
    </p:spTree>
    <p:extLst>
      <p:ext uri="{BB962C8B-B14F-4D97-AF65-F5344CB8AC3E}">
        <p14:creationId xmlns:p14="http://schemas.microsoft.com/office/powerpoint/2010/main" val="20065340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235_110043102348748_6169464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25" y="1014967"/>
            <a:ext cx="4418978" cy="3665178"/>
          </a:xfrm>
          <a:prstGeom prst="rect">
            <a:avLst/>
          </a:prstGeom>
          <a:ln>
            <a:noFill/>
          </a:ln>
          <a:effectLst>
            <a:outerShdw blurRad="292100" dist="139700" dir="2700000" algn="tl" rotWithShape="0">
              <a:srgbClr val="333333">
                <a:alpha val="65000"/>
              </a:srgbClr>
            </a:outerShdw>
          </a:effectLst>
        </p:spPr>
      </p:pic>
      <p:pic>
        <p:nvPicPr>
          <p:cNvPr id="3" name="Picture 2" descr="970290_10201175872393162_1314558470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5268" y="1014966"/>
            <a:ext cx="4928731" cy="3568422"/>
          </a:xfrm>
          <a:prstGeom prst="rect">
            <a:avLst/>
          </a:prstGeom>
          <a:ln>
            <a:noFill/>
          </a:ln>
          <a:effectLst>
            <a:outerShdw blurRad="292100" dist="139700" dir="2700000" algn="tl" rotWithShape="0">
              <a:srgbClr val="333333">
                <a:alpha val="65000"/>
              </a:srgbClr>
            </a:outerShdw>
          </a:effectLst>
        </p:spPr>
      </p:pic>
      <p:pic>
        <p:nvPicPr>
          <p:cNvPr id="4" name="Picture 3" descr="splash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2200" y="4472942"/>
            <a:ext cx="4945894" cy="2590800"/>
          </a:xfrm>
          <a:prstGeom prst="rect">
            <a:avLst/>
          </a:prstGeom>
          <a:ln>
            <a:noFill/>
          </a:ln>
          <a:effectLst>
            <a:softEdge rad="112500"/>
          </a:effectLst>
        </p:spPr>
      </p:pic>
    </p:spTree>
    <p:extLst>
      <p:ext uri="{BB962C8B-B14F-4D97-AF65-F5344CB8AC3E}">
        <p14:creationId xmlns:p14="http://schemas.microsoft.com/office/powerpoint/2010/main" val="20202972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08031_4305467329152_982016153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2650"/>
            <a:ext cx="9118600" cy="3365500"/>
          </a:xfrm>
          <a:prstGeom prst="rect">
            <a:avLst/>
          </a:prstGeom>
        </p:spPr>
      </p:pic>
      <p:pic>
        <p:nvPicPr>
          <p:cNvPr id="4" name="Picture 3" descr="36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8777" y="259913"/>
            <a:ext cx="3724630" cy="3162737"/>
          </a:xfrm>
          <a:prstGeom prst="rect">
            <a:avLst/>
          </a:prstGeom>
          <a:ln>
            <a:noFill/>
          </a:ln>
          <a:effectLst>
            <a:softEdge rad="112500"/>
          </a:effectLst>
        </p:spPr>
      </p:pic>
      <p:pic>
        <p:nvPicPr>
          <p:cNvPr id="5" name="Picture 4" descr="CNN_Hero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0828" y="259913"/>
            <a:ext cx="3257949" cy="3309663"/>
          </a:xfrm>
          <a:prstGeom prst="rect">
            <a:avLst/>
          </a:prstGeom>
          <a:ln>
            <a:noFill/>
          </a:ln>
          <a:effectLst>
            <a:softEdge rad="112500"/>
          </a:effectLst>
        </p:spPr>
      </p:pic>
    </p:spTree>
    <p:extLst>
      <p:ext uri="{BB962C8B-B14F-4D97-AF65-F5344CB8AC3E}">
        <p14:creationId xmlns:p14="http://schemas.microsoft.com/office/powerpoint/2010/main" val="21634026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ardian-2008-233x3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40" y="1454972"/>
            <a:ext cx="3477494" cy="44774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stopthetraff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094" y="0"/>
            <a:ext cx="4885765"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98639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83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1912" y="110446"/>
            <a:ext cx="4542088" cy="3406566"/>
          </a:xfrm>
          <a:prstGeom prst="rect">
            <a:avLst/>
          </a:prstGeom>
          <a:ln>
            <a:noFill/>
          </a:ln>
          <a:effectLst>
            <a:softEdge rad="112500"/>
          </a:effectLst>
        </p:spPr>
      </p:pic>
      <p:pic>
        <p:nvPicPr>
          <p:cNvPr id="3" name="Picture 2" descr="IMG_095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506" y="3437630"/>
            <a:ext cx="4560494" cy="3420370"/>
          </a:xfrm>
          <a:prstGeom prst="rect">
            <a:avLst/>
          </a:prstGeom>
          <a:ln>
            <a:noFill/>
          </a:ln>
          <a:effectLst>
            <a:softEdge rad="112500"/>
          </a:effectLst>
        </p:spPr>
      </p:pic>
      <p:pic>
        <p:nvPicPr>
          <p:cNvPr id="4" name="Picture 3" descr="IMG_085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36975" y="1751602"/>
            <a:ext cx="5646547" cy="4234910"/>
          </a:xfrm>
          <a:prstGeom prst="rect">
            <a:avLst/>
          </a:prstGeom>
          <a:ln>
            <a:noFill/>
          </a:ln>
          <a:effectLst>
            <a:softEdge rad="112500"/>
          </a:effectLst>
        </p:spPr>
      </p:pic>
    </p:spTree>
    <p:extLst>
      <p:ext uri="{BB962C8B-B14F-4D97-AF65-F5344CB8AC3E}">
        <p14:creationId xmlns:p14="http://schemas.microsoft.com/office/powerpoint/2010/main" val="37844914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5250_1146289271675_2290486_n.jpg"/>
          <p:cNvPicPr>
            <a:picLocks noGrp="1" noChangeAspect="1"/>
          </p:cNvPicPr>
          <p:nvPr>
            <p:ph type="pic" idx="1"/>
          </p:nvPr>
        </p:nvPicPr>
        <p:blipFill>
          <a:blip r:embed="rId2">
            <a:extLst>
              <a:ext uri="{28A0092B-C50C-407E-A947-70E740481C1C}">
                <a14:useLocalDpi xmlns:a14="http://schemas.microsoft.com/office/drawing/2010/main" val="0"/>
              </a:ext>
            </a:extLst>
          </a:blip>
          <a:srcRect t="1057" b="1057"/>
          <a:stretch>
            <a:fillRect/>
          </a:stretch>
        </p:blipFill>
        <p:spPr/>
      </p:pic>
      <p:sp>
        <p:nvSpPr>
          <p:cNvPr id="3" name="Text Placeholder 2"/>
          <p:cNvSpPr>
            <a:spLocks noGrp="1"/>
          </p:cNvSpPr>
          <p:nvPr>
            <p:ph type="body" sz="half" idx="2"/>
          </p:nvPr>
        </p:nvSpPr>
        <p:spPr>
          <a:xfrm>
            <a:off x="0" y="4336178"/>
            <a:ext cx="9045222" cy="1281953"/>
          </a:xfrm>
        </p:spPr>
        <p:txBody>
          <a:bodyPr>
            <a:noAutofit/>
          </a:bodyPr>
          <a:lstStyle/>
          <a:p>
            <a:r>
              <a:rPr lang="en-US" sz="2400" dirty="0"/>
              <a:t>The World Vision 40 Hour </a:t>
            </a:r>
            <a:r>
              <a:rPr lang="en-US" sz="2400" dirty="0" err="1"/>
              <a:t>Runathon</a:t>
            </a:r>
            <a:r>
              <a:rPr lang="en-US" sz="2400" dirty="0"/>
              <a:t> is an annual event at Wellington College (This year will be Wellington College's 16th), where students run a circuit lap around the school for donations. The general idea is students get sponsored to run a certain amount of laps. This will help raise funds for various projects World Vision supports in Tanzania.</a:t>
            </a:r>
          </a:p>
        </p:txBody>
      </p:sp>
      <p:sp>
        <p:nvSpPr>
          <p:cNvPr id="4" name="Title 3"/>
          <p:cNvSpPr>
            <a:spLocks noGrp="1"/>
          </p:cNvSpPr>
          <p:nvPr>
            <p:ph type="title"/>
          </p:nvPr>
        </p:nvSpPr>
        <p:spPr>
          <a:xfrm>
            <a:off x="712788" y="114580"/>
            <a:ext cx="7716838" cy="723620"/>
          </a:xfrm>
        </p:spPr>
        <p:txBody>
          <a:bodyPr/>
          <a:lstStyle/>
          <a:p>
            <a:r>
              <a:rPr lang="en-US" b="1" dirty="0"/>
              <a:t>World Vision </a:t>
            </a:r>
            <a:r>
              <a:rPr lang="en-US" b="1" dirty="0" err="1"/>
              <a:t>Runathon</a:t>
            </a:r>
            <a:endParaRPr lang="en-US" dirty="0"/>
          </a:p>
        </p:txBody>
      </p:sp>
      <p:pic>
        <p:nvPicPr>
          <p:cNvPr id="6" name="Picture Placeholder 5" descr="community-support.png"/>
          <p:cNvPicPr>
            <a:picLocks noGrp="1" noChangeAspect="1"/>
          </p:cNvPicPr>
          <p:nvPr>
            <p:ph type="pic" idx="13"/>
          </p:nvPr>
        </p:nvPicPr>
        <p:blipFill>
          <a:blip r:embed="rId3">
            <a:extLst>
              <a:ext uri="{28A0092B-C50C-407E-A947-70E740481C1C}">
                <a14:useLocalDpi xmlns:a14="http://schemas.microsoft.com/office/drawing/2010/main" val="0"/>
              </a:ext>
            </a:extLst>
          </a:blip>
          <a:srcRect t="4145" b="4145"/>
          <a:stretch>
            <a:fillRect/>
          </a:stretch>
        </p:blipFill>
        <p:spPr/>
      </p:pic>
    </p:spTree>
    <p:extLst>
      <p:ext uri="{BB962C8B-B14F-4D97-AF65-F5344CB8AC3E}">
        <p14:creationId xmlns:p14="http://schemas.microsoft.com/office/powerpoint/2010/main" val="9086325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8" y="939346"/>
            <a:ext cx="7716837" cy="1447800"/>
          </a:xfrm>
        </p:spPr>
        <p:txBody>
          <a:bodyPr/>
          <a:lstStyle/>
          <a:p>
            <a:r>
              <a:rPr lang="en-US" dirty="0" smtClean="0"/>
              <a:t>America Project</a:t>
            </a:r>
            <a:endParaRPr lang="en-US" dirty="0"/>
          </a:p>
        </p:txBody>
      </p:sp>
      <p:sp>
        <p:nvSpPr>
          <p:cNvPr id="3" name="Content Placeholder 2"/>
          <p:cNvSpPr>
            <a:spLocks noGrp="1"/>
          </p:cNvSpPr>
          <p:nvPr>
            <p:ph idx="1"/>
          </p:nvPr>
        </p:nvSpPr>
        <p:spPr>
          <a:xfrm>
            <a:off x="127000" y="2387146"/>
            <a:ext cx="8302625" cy="3388658"/>
          </a:xfrm>
        </p:spPr>
        <p:txBody>
          <a:bodyPr>
            <a:normAutofit/>
          </a:bodyPr>
          <a:lstStyle/>
          <a:p>
            <a:r>
              <a:rPr lang="en-US" sz="3000" dirty="0" smtClean="0"/>
              <a:t> Stop Hunger Now Non-Profit Org</a:t>
            </a:r>
          </a:p>
          <a:p>
            <a:r>
              <a:rPr lang="en-US" sz="3000" dirty="0" smtClean="0"/>
              <a:t> CSUF Students Recycle</a:t>
            </a:r>
          </a:p>
          <a:p>
            <a:r>
              <a:rPr lang="en-US" sz="3000" dirty="0"/>
              <a:t> </a:t>
            </a:r>
            <a:r>
              <a:rPr lang="en-US" sz="3000" dirty="0" smtClean="0"/>
              <a:t>Someone Care Soup Kitchen</a:t>
            </a:r>
          </a:p>
          <a:p>
            <a:r>
              <a:rPr lang="en-US" sz="3000" dirty="0" smtClean="0"/>
              <a:t> Community Support</a:t>
            </a:r>
          </a:p>
          <a:p>
            <a:endParaRPr lang="en-US" sz="3000" dirty="0" smtClean="0"/>
          </a:p>
          <a:p>
            <a:pPr marL="0" indent="0">
              <a:buNone/>
            </a:pPr>
            <a:endParaRPr lang="en-US" sz="3000" dirty="0"/>
          </a:p>
        </p:txBody>
      </p:sp>
      <p:pic>
        <p:nvPicPr>
          <p:cNvPr id="4" name="Picture 3" descr="SCSKphotobann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29200"/>
            <a:ext cx="9144000" cy="1828800"/>
          </a:xfrm>
          <a:prstGeom prst="rect">
            <a:avLst/>
          </a:prstGeom>
        </p:spPr>
      </p:pic>
      <p:pic>
        <p:nvPicPr>
          <p:cNvPr id="5" name="Picture 4" descr="ACF29B4-1019x102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1453" y="2985999"/>
            <a:ext cx="2033225" cy="2043201"/>
          </a:xfrm>
          <a:prstGeom prst="rect">
            <a:avLst/>
          </a:prstGeom>
          <a:ln>
            <a:noFill/>
          </a:ln>
          <a:effectLst>
            <a:softEdge rad="112500"/>
          </a:effectLst>
        </p:spPr>
      </p:pic>
      <p:pic>
        <p:nvPicPr>
          <p:cNvPr id="6" name="Picture 5" descr="276874_308579819215955_723006740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2678" y="787400"/>
            <a:ext cx="2032000" cy="2032000"/>
          </a:xfrm>
          <a:prstGeom prst="rect">
            <a:avLst/>
          </a:prstGeom>
          <a:ln>
            <a:noFill/>
          </a:ln>
          <a:effectLst>
            <a:softEdge rad="112500"/>
          </a:effectLst>
        </p:spPr>
      </p:pic>
    </p:spTree>
    <p:extLst>
      <p:ext uri="{BB962C8B-B14F-4D97-AF65-F5344CB8AC3E}">
        <p14:creationId xmlns:p14="http://schemas.microsoft.com/office/powerpoint/2010/main" val="424046047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ure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545" y="976755"/>
            <a:ext cx="5881245" cy="5881245"/>
          </a:xfrm>
          <a:prstGeom prst="rect">
            <a:avLst/>
          </a:prstGeom>
        </p:spPr>
      </p:pic>
    </p:spTree>
    <p:extLst>
      <p:ext uri="{BB962C8B-B14F-4D97-AF65-F5344CB8AC3E}">
        <p14:creationId xmlns:p14="http://schemas.microsoft.com/office/powerpoint/2010/main" val="19499182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Someone Care Soup Kitchen</a:t>
            </a:r>
            <a:endParaRPr lang="en-US" dirty="0"/>
          </a:p>
        </p:txBody>
      </p:sp>
      <p:sp>
        <p:nvSpPr>
          <p:cNvPr id="3" name="Content Placeholder 2"/>
          <p:cNvSpPr>
            <a:spLocks noGrp="1"/>
          </p:cNvSpPr>
          <p:nvPr>
            <p:ph idx="1"/>
          </p:nvPr>
        </p:nvSpPr>
        <p:spPr>
          <a:xfrm>
            <a:off x="3658692" y="327378"/>
            <a:ext cx="5485308" cy="5257800"/>
          </a:xfrm>
        </p:spPr>
        <p:txBody>
          <a:bodyPr>
            <a:noAutofit/>
          </a:bodyPr>
          <a:lstStyle/>
          <a:p>
            <a:r>
              <a:rPr lang="en-US" sz="2400" dirty="0"/>
              <a:t>Someone Cares Soup Kitchen (Soup Kitchen) provides a daily nutritional meal to homeless, unemployed, working poor families, senior citizens, the unemployed or under-employed, the mentally and physically challenged and most important . the children. </a:t>
            </a:r>
            <a:endParaRPr lang="en-US" sz="2400" dirty="0" smtClean="0"/>
          </a:p>
          <a:p>
            <a:r>
              <a:rPr lang="en-US" sz="2400" dirty="0" smtClean="0"/>
              <a:t>Therefore</a:t>
            </a:r>
            <a:r>
              <a:rPr lang="en-US" sz="2400" dirty="0"/>
              <a:t>, the Soup Kitchen provides meals seven days per week. Meals are served Monday through Friday from 12:00 p.m. to 3:00 p.m., and a breakfast is provided every Saturday and Sunday morning from 9:00 a.m. to 11:00 am</a:t>
            </a:r>
            <a:r>
              <a:rPr lang="en-US" sz="2400" dirty="0" smtClean="0"/>
              <a:t>.</a:t>
            </a:r>
            <a:endParaRPr lang="en-US" sz="2400" dirty="0"/>
          </a:p>
        </p:txBody>
      </p:sp>
      <p:sp>
        <p:nvSpPr>
          <p:cNvPr id="4" name="Text Placeholder 3"/>
          <p:cNvSpPr>
            <a:spLocks noGrp="1"/>
          </p:cNvSpPr>
          <p:nvPr>
            <p:ph type="body" sz="half" idx="2"/>
          </p:nvPr>
        </p:nvSpPr>
        <p:spPr/>
        <p:txBody>
          <a:bodyPr/>
          <a:lstStyle/>
          <a:p>
            <a:endParaRPr lang="en-US" dirty="0"/>
          </a:p>
        </p:txBody>
      </p:sp>
      <p:pic>
        <p:nvPicPr>
          <p:cNvPr id="7" name="Picture 6" descr="276500_134391260090_398716550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158" y="3526115"/>
            <a:ext cx="2692534" cy="12864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141906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4427.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90761"/>
            <a:ext cx="4642088" cy="3467239"/>
          </a:xfrm>
          <a:prstGeom prst="rect">
            <a:avLst/>
          </a:prstGeom>
          <a:ln>
            <a:noFill/>
          </a:ln>
          <a:effectLst>
            <a:softEdge rad="112500"/>
          </a:effectLst>
        </p:spPr>
      </p:pic>
      <p:pic>
        <p:nvPicPr>
          <p:cNvPr id="5" name="Picture 4" descr="1390782_556397054434229_1598906740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047" y="666842"/>
            <a:ext cx="4504041" cy="3359264"/>
          </a:xfrm>
          <a:prstGeom prst="rect">
            <a:avLst/>
          </a:prstGeom>
          <a:ln>
            <a:noFill/>
          </a:ln>
          <a:effectLst>
            <a:softEdge rad="112500"/>
          </a:effectLst>
        </p:spPr>
      </p:pic>
      <p:pic>
        <p:nvPicPr>
          <p:cNvPr id="6" name="Picture 5" descr="1424551_556396947767573_1189184262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9500" y="795564"/>
            <a:ext cx="4398859" cy="5897912"/>
          </a:xfrm>
          <a:prstGeom prst="rect">
            <a:avLst/>
          </a:prstGeom>
        </p:spPr>
      </p:pic>
    </p:spTree>
    <p:extLst>
      <p:ext uri="{BB962C8B-B14F-4D97-AF65-F5344CB8AC3E}">
        <p14:creationId xmlns:p14="http://schemas.microsoft.com/office/powerpoint/2010/main" val="117311040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381954_400826476657955_1339393106_n.jpg"/>
          <p:cNvPicPr>
            <a:picLocks noGrp="1" noChangeAspect="1"/>
          </p:cNvPicPr>
          <p:nvPr>
            <p:ph type="pic" idx="1"/>
          </p:nvPr>
        </p:nvPicPr>
        <p:blipFill>
          <a:blip r:embed="rId2">
            <a:extLst>
              <a:ext uri="{28A0092B-C50C-407E-A947-70E740481C1C}">
                <a14:useLocalDpi xmlns:a14="http://schemas.microsoft.com/office/drawing/2010/main" val="0"/>
              </a:ext>
            </a:extLst>
          </a:blip>
          <a:srcRect t="853" b="853"/>
          <a:stretch>
            <a:fillRect/>
          </a:stretch>
        </p:blipFill>
        <p:spPr/>
      </p:pic>
      <p:sp>
        <p:nvSpPr>
          <p:cNvPr id="4" name="Title 3"/>
          <p:cNvSpPr>
            <a:spLocks noGrp="1"/>
          </p:cNvSpPr>
          <p:nvPr>
            <p:ph type="title"/>
          </p:nvPr>
        </p:nvSpPr>
        <p:spPr>
          <a:xfrm>
            <a:off x="1" y="4444533"/>
            <a:ext cx="8748918" cy="723620"/>
          </a:xfrm>
        </p:spPr>
        <p:txBody>
          <a:bodyPr/>
          <a:lstStyle/>
          <a:p>
            <a:r>
              <a:rPr lang="en-US" dirty="0" smtClean="0"/>
              <a:t>TOGETHER WE MAKE A </a:t>
            </a:r>
            <a:r>
              <a:rPr lang="en-US" dirty="0" smtClean="0"/>
              <a:t>DIFFERENCE</a:t>
            </a:r>
            <a:endParaRPr lang="en-US" dirty="0"/>
          </a:p>
        </p:txBody>
      </p:sp>
      <p:pic>
        <p:nvPicPr>
          <p:cNvPr id="6" name="Picture Placeholder 5" descr="1385743_559780190762582_1401084746_n.jpg"/>
          <p:cNvPicPr>
            <a:picLocks noGrp="1" noChangeAspect="1"/>
          </p:cNvPicPr>
          <p:nvPr>
            <p:ph type="pic" idx="13"/>
          </p:nvPr>
        </p:nvPicPr>
        <p:blipFill>
          <a:blip r:embed="rId3">
            <a:extLst>
              <a:ext uri="{28A0092B-C50C-407E-A947-70E740481C1C}">
                <a14:useLocalDpi xmlns:a14="http://schemas.microsoft.com/office/drawing/2010/main" val="0"/>
              </a:ext>
            </a:extLst>
          </a:blip>
          <a:srcRect t="828" b="828"/>
          <a:stretch>
            <a:fillRect/>
          </a:stretch>
        </p:blipFill>
        <p:spPr/>
      </p:pic>
    </p:spTree>
    <p:extLst>
      <p:ext uri="{BB962C8B-B14F-4D97-AF65-F5344CB8AC3E}">
        <p14:creationId xmlns:p14="http://schemas.microsoft.com/office/powerpoint/2010/main" val="166874316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1539_414957301911539_115606382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34" y="1195759"/>
            <a:ext cx="9240634" cy="5800299"/>
          </a:xfrm>
          <a:prstGeom prst="rect">
            <a:avLst/>
          </a:prstGeom>
          <a:ln>
            <a:noFill/>
          </a:ln>
          <a:effectLst>
            <a:softEdge rad="112500"/>
          </a:effectLst>
        </p:spPr>
      </p:pic>
    </p:spTree>
    <p:extLst>
      <p:ext uri="{BB962C8B-B14F-4D97-AF65-F5344CB8AC3E}">
        <p14:creationId xmlns:p14="http://schemas.microsoft.com/office/powerpoint/2010/main" val="14289506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422698_10152130980830524_1838780383_n.jpg"/>
          <p:cNvPicPr>
            <a:picLocks noGrp="1" noChangeAspect="1"/>
          </p:cNvPicPr>
          <p:nvPr>
            <p:ph type="pic" idx="1"/>
          </p:nvPr>
        </p:nvPicPr>
        <p:blipFill>
          <a:blip r:embed="rId2">
            <a:extLst>
              <a:ext uri="{28A0092B-C50C-407E-A947-70E740481C1C}">
                <a14:useLocalDpi xmlns:a14="http://schemas.microsoft.com/office/drawing/2010/main" val="0"/>
              </a:ext>
            </a:extLst>
          </a:blip>
          <a:srcRect l="6801" r="6801"/>
          <a:stretch>
            <a:fillRect/>
          </a:stretch>
        </p:blipFill>
        <p:spPr>
          <a:xfrm>
            <a:off x="1210267" y="0"/>
            <a:ext cx="6951176" cy="5363921"/>
          </a:xfrm>
        </p:spPr>
      </p:pic>
      <p:sp>
        <p:nvSpPr>
          <p:cNvPr id="3" name="Text Placeholder 2"/>
          <p:cNvSpPr>
            <a:spLocks noGrp="1"/>
          </p:cNvSpPr>
          <p:nvPr>
            <p:ph type="body" sz="half" idx="2"/>
          </p:nvPr>
        </p:nvSpPr>
        <p:spPr>
          <a:xfrm>
            <a:off x="0" y="5020176"/>
            <a:ext cx="8932333" cy="1281953"/>
          </a:xfrm>
        </p:spPr>
        <p:txBody>
          <a:bodyPr>
            <a:noAutofit/>
          </a:bodyPr>
          <a:lstStyle/>
          <a:p>
            <a:r>
              <a:rPr lang="en-US" sz="2800" dirty="0" smtClean="0"/>
              <a:t>MISSION is to </a:t>
            </a:r>
            <a:r>
              <a:rPr lang="en-US" sz="2800" dirty="0"/>
              <a:t>end hunger in our lifetime by providing food and life-saving aid to the world's most vulnerable and by creating a global commitment to mobilize the necessary resources.</a:t>
            </a:r>
          </a:p>
        </p:txBody>
      </p:sp>
      <p:sp>
        <p:nvSpPr>
          <p:cNvPr id="4" name="Title 3"/>
          <p:cNvSpPr>
            <a:spLocks noGrp="1"/>
          </p:cNvSpPr>
          <p:nvPr>
            <p:ph type="title"/>
          </p:nvPr>
        </p:nvSpPr>
        <p:spPr>
          <a:xfrm>
            <a:off x="768650" y="4437667"/>
            <a:ext cx="7716838" cy="723620"/>
          </a:xfrm>
        </p:spPr>
        <p:txBody>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STOP HUNGER NOW</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9159262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542232_387956994611570_524484693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83931"/>
            <a:ext cx="4911104" cy="3274069"/>
          </a:xfrm>
          <a:prstGeom prst="rect">
            <a:avLst/>
          </a:prstGeom>
          <a:ln>
            <a:noFill/>
          </a:ln>
          <a:effectLst>
            <a:softEdge rad="112500"/>
          </a:effectLst>
        </p:spPr>
      </p:pic>
      <p:pic>
        <p:nvPicPr>
          <p:cNvPr id="5" name="Picture 4" descr="305030_387956844611585_405737301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149" y="3583931"/>
            <a:ext cx="4786851" cy="3191234"/>
          </a:xfrm>
          <a:prstGeom prst="rect">
            <a:avLst/>
          </a:prstGeom>
          <a:ln>
            <a:noFill/>
          </a:ln>
          <a:effectLst>
            <a:softEdge rad="112500"/>
          </a:effectLst>
        </p:spPr>
      </p:pic>
      <p:pic>
        <p:nvPicPr>
          <p:cNvPr id="6" name="Picture 5" descr="541189_387957037944899_1233754792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943"/>
            <a:ext cx="5232043" cy="3563988"/>
          </a:xfrm>
          <a:prstGeom prst="rect">
            <a:avLst/>
          </a:prstGeom>
          <a:ln>
            <a:noFill/>
          </a:ln>
          <a:effectLst>
            <a:softEdge rad="112500"/>
          </a:effectLst>
        </p:spPr>
      </p:pic>
      <p:pic>
        <p:nvPicPr>
          <p:cNvPr id="8" name="Picture 7" descr="564425_387956641278272_628729042_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8017" y="19943"/>
            <a:ext cx="5345983" cy="3563988"/>
          </a:xfrm>
          <a:prstGeom prst="rect">
            <a:avLst/>
          </a:prstGeom>
          <a:ln>
            <a:noFill/>
          </a:ln>
          <a:effectLst>
            <a:softEdge rad="112500"/>
          </a:effectLst>
        </p:spPr>
      </p:pic>
    </p:spTree>
    <p:extLst>
      <p:ext uri="{BB962C8B-B14F-4D97-AF65-F5344CB8AC3E}">
        <p14:creationId xmlns:p14="http://schemas.microsoft.com/office/powerpoint/2010/main" val="11270245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578438_387429214664348_1261261858_n.jpg"/>
          <p:cNvPicPr>
            <a:picLocks noGrp="1" noChangeAspect="1"/>
          </p:cNvPicPr>
          <p:nvPr>
            <p:ph type="pic" idx="1"/>
          </p:nvPr>
        </p:nvPicPr>
        <p:blipFill>
          <a:blip r:embed="rId2">
            <a:extLst>
              <a:ext uri="{28A0092B-C50C-407E-A947-70E740481C1C}">
                <a14:useLocalDpi xmlns:a14="http://schemas.microsoft.com/office/drawing/2010/main" val="0"/>
              </a:ext>
            </a:extLst>
          </a:blip>
          <a:srcRect t="1057" b="1057"/>
          <a:stretch>
            <a:fillRect/>
          </a:stretch>
        </p:blipFill>
        <p:spPr/>
      </p:pic>
      <p:sp>
        <p:nvSpPr>
          <p:cNvPr id="4" name="Title 3"/>
          <p:cNvSpPr>
            <a:spLocks noGrp="1"/>
          </p:cNvSpPr>
          <p:nvPr>
            <p:ph type="title"/>
          </p:nvPr>
        </p:nvSpPr>
        <p:spPr>
          <a:xfrm>
            <a:off x="712788" y="5159155"/>
            <a:ext cx="7716838" cy="723620"/>
          </a:xfrm>
        </p:spPr>
        <p:txBody>
          <a:bodyPr/>
          <a:lstStyle/>
          <a:p>
            <a:r>
              <a:rPr lang="en-US" sz="5400" dirty="0" smtClean="0"/>
              <a:t>Working Together To End World Hunger</a:t>
            </a:r>
            <a:endParaRPr lang="en-US" sz="5400" dirty="0"/>
          </a:p>
        </p:txBody>
      </p:sp>
      <p:pic>
        <p:nvPicPr>
          <p:cNvPr id="7" name="Picture Placeholder 6" descr="185196_387428274664442_1773121832_n.jpg"/>
          <p:cNvPicPr>
            <a:picLocks noGrp="1" noChangeAspect="1"/>
          </p:cNvPicPr>
          <p:nvPr>
            <p:ph type="pic" idx="13"/>
          </p:nvPr>
        </p:nvPicPr>
        <p:blipFill>
          <a:blip r:embed="rId3">
            <a:extLst>
              <a:ext uri="{28A0092B-C50C-407E-A947-70E740481C1C}">
                <a14:useLocalDpi xmlns:a14="http://schemas.microsoft.com/office/drawing/2010/main" val="0"/>
              </a:ext>
            </a:extLst>
          </a:blip>
          <a:srcRect t="483" b="483"/>
          <a:stretch>
            <a:fillRect/>
          </a:stretch>
        </p:blipFill>
        <p:spPr>
          <a:xfrm rot="153739">
            <a:off x="452438" y="946150"/>
            <a:ext cx="4329112" cy="3179763"/>
          </a:xfrm>
        </p:spPr>
      </p:pic>
    </p:spTree>
    <p:extLst>
      <p:ext uri="{BB962C8B-B14F-4D97-AF65-F5344CB8AC3E}">
        <p14:creationId xmlns:p14="http://schemas.microsoft.com/office/powerpoint/2010/main" val="35240302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4618.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29146"/>
            <a:ext cx="4610826" cy="3443889"/>
          </a:xfrm>
          <a:prstGeom prst="rect">
            <a:avLst/>
          </a:prstGeom>
          <a:ln>
            <a:noFill/>
          </a:ln>
          <a:effectLst>
            <a:outerShdw blurRad="292100" dist="139700" dir="2700000" algn="tl" rotWithShape="0">
              <a:srgbClr val="333333">
                <a:alpha val="65000"/>
              </a:srgbClr>
            </a:outerShdw>
          </a:effectLst>
        </p:spPr>
      </p:pic>
      <p:pic>
        <p:nvPicPr>
          <p:cNvPr id="3" name="Picture 2" descr="IMG_46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826" y="3229146"/>
            <a:ext cx="4417558" cy="3443889"/>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57696" y="784548"/>
            <a:ext cx="8503799" cy="3416320"/>
          </a:xfrm>
          <a:prstGeom prst="rect">
            <a:avLst/>
          </a:prstGeom>
          <a:noFill/>
        </p:spPr>
        <p:txBody>
          <a:bodyPr wrap="square" rtlCol="0">
            <a:spAutoFit/>
          </a:bodyPr>
          <a:lstStyle/>
          <a:p>
            <a:pPr algn="ct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Maintaining </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the park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we </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love by volunteering to help remove non-native brush for fire suppression and re-vegetation of native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plantings at </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Peters Canyon Regional Park </a:t>
            </a:r>
          </a:p>
          <a:p>
            <a:pPr algn="ct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9394030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79861_10201773178765448_2048122553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44975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th-dalai-lama-quotes-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244" y="1711910"/>
            <a:ext cx="3973094" cy="39730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cf79b85de06d1ebb2fb1eed47436a4a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8052" y="1711910"/>
            <a:ext cx="4088184" cy="39149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1297836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rWilliamsonQuoteTC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010" y="1173328"/>
            <a:ext cx="4596255" cy="44235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B1210-Compassion_is_a_Verb-Thich_Nhat_Hann_Butt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3627" y="1444845"/>
            <a:ext cx="3780032" cy="37714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85741841"/>
      </p:ext>
    </p:extLst>
  </p:cSld>
  <p:clrMapOvr>
    <a:masterClrMapping/>
  </p:clrMapOvr>
  <mc:AlternateContent xmlns:mc="http://schemas.openxmlformats.org/markup-compatibility/2006" xmlns:p14="http://schemas.microsoft.com/office/powerpoint/2010/main">
    <mc:Choice Requires="p14">
      <p:transition spd="slow">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1715911"/>
            <a:ext cx="3429000" cy="1066800"/>
          </a:xfrm>
        </p:spPr>
        <p:txBody>
          <a:bodyPr/>
          <a:lstStyle/>
          <a:p>
            <a:r>
              <a:rPr lang="en-US" dirty="0" smtClean="0"/>
              <a:t>SKY PHAM</a:t>
            </a:r>
            <a:br>
              <a:rPr lang="en-US" dirty="0" smtClean="0"/>
            </a:br>
            <a:r>
              <a:rPr lang="en-US" sz="1800" dirty="0" smtClean="0"/>
              <a:t>PBD Public Relation Officer</a:t>
            </a:r>
            <a:br>
              <a:rPr lang="en-US" sz="1800" dirty="0" smtClean="0"/>
            </a:br>
            <a:r>
              <a:rPr lang="en-US" sz="1800" dirty="0" smtClean="0"/>
              <a:t>CSUF Students Recycle President</a:t>
            </a:r>
            <a:endParaRPr lang="en-US" sz="1800" dirty="0"/>
          </a:p>
        </p:txBody>
      </p:sp>
      <p:pic>
        <p:nvPicPr>
          <p:cNvPr id="5" name="Content Placeholder 4" descr="734834_10200093123925127_1987172319_n.jpg"/>
          <p:cNvPicPr>
            <a:picLocks noGrp="1" noChangeAspect="1"/>
          </p:cNvPicPr>
          <p:nvPr>
            <p:ph idx="1"/>
          </p:nvPr>
        </p:nvPicPr>
        <p:blipFill>
          <a:blip r:embed="rId2">
            <a:extLst>
              <a:ext uri="{28A0092B-C50C-407E-A947-70E740481C1C}">
                <a14:useLocalDpi xmlns:a14="http://schemas.microsoft.com/office/drawing/2010/main" val="0"/>
              </a:ext>
            </a:extLst>
          </a:blip>
          <a:srcRect l="9511" r="9511"/>
          <a:stretch>
            <a:fillRect/>
          </a:stretch>
        </p:blipFill>
        <p:spPr>
          <a:xfrm>
            <a:off x="821766" y="2743200"/>
            <a:ext cx="2663678" cy="3288942"/>
          </a:xfrm>
          <a:prstGeom prst="rect">
            <a:avLst/>
          </a:prstGeom>
          <a:ln>
            <a:noFill/>
          </a:ln>
          <a:effectLst>
            <a:softEdge rad="112500"/>
          </a:effectLst>
        </p:spPr>
      </p:pic>
      <p:sp>
        <p:nvSpPr>
          <p:cNvPr id="6" name="TextBox 5"/>
          <p:cNvSpPr txBox="1"/>
          <p:nvPr/>
        </p:nvSpPr>
        <p:spPr>
          <a:xfrm>
            <a:off x="4176889" y="437445"/>
            <a:ext cx="5432778" cy="8402299"/>
          </a:xfrm>
          <a:prstGeom prst="rect">
            <a:avLst/>
          </a:prstGeom>
          <a:noFill/>
        </p:spPr>
        <p:txBody>
          <a:bodyPr wrap="square" rtlCol="0">
            <a:spAutoFit/>
          </a:bodyPr>
          <a:lstStyle/>
          <a:p>
            <a:pPr algn="ct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Contact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Information</a:t>
            </a: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Phone: 714-759-0980</a:t>
            </a: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Email: </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Spham0168@csu.fullerton.edu</a:t>
            </a:r>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4"/>
              </a:rPr>
              <a:t>Sky@fvchamber.com</a:t>
            </a:r>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8" name="Picture 7" descr="image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0777" y="4617333"/>
            <a:ext cx="3626556" cy="1272644"/>
          </a:xfrm>
          <a:prstGeom prst="rect">
            <a:avLst/>
          </a:prstGeom>
          <a:ln>
            <a:noFill/>
          </a:ln>
          <a:effectLst>
            <a:softEdge rad="112500"/>
          </a:effectLst>
        </p:spPr>
      </p:pic>
    </p:spTree>
    <p:extLst>
      <p:ext uri="{BB962C8B-B14F-4D97-AF65-F5344CB8AC3E}">
        <p14:creationId xmlns:p14="http://schemas.microsoft.com/office/powerpoint/2010/main" val="420232719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322</TotalTime>
  <Words>545</Words>
  <Application>Microsoft Macintosh PowerPoint</Application>
  <PresentationFormat>On-screen Show (4:3)</PresentationFormat>
  <Paragraphs>72</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Sky</vt:lpstr>
      <vt:lpstr>International Volunteer</vt:lpstr>
      <vt:lpstr>Vietnam Project</vt:lpstr>
      <vt:lpstr>Library Project</vt:lpstr>
      <vt:lpstr>PowerPoint Presentation</vt:lpstr>
      <vt:lpstr>PowerPoint Presentation</vt:lpstr>
      <vt:lpstr>PowerPoint Presentation</vt:lpstr>
      <vt:lpstr>PowerPoint Presentation</vt:lpstr>
      <vt:lpstr>Support Cancer Children</vt:lpstr>
      <vt:lpstr>PowerPoint Presentation</vt:lpstr>
      <vt:lpstr>PowerPoint Presentation</vt:lpstr>
      <vt:lpstr>PowerPoint Presentation</vt:lpstr>
      <vt:lpstr>PowerPoint Presentation</vt:lpstr>
      <vt:lpstr>New Zealand  Project</vt:lpstr>
      <vt:lpstr>Blue Dragon Foundation</vt:lpstr>
      <vt:lpstr>How did I support?</vt:lpstr>
      <vt:lpstr>PowerPoint Presentation</vt:lpstr>
      <vt:lpstr>PowerPoint Presentation</vt:lpstr>
      <vt:lpstr>PowerPoint Presentation</vt:lpstr>
      <vt:lpstr>PowerPoint Presentation</vt:lpstr>
      <vt:lpstr>World Vision Runathon</vt:lpstr>
      <vt:lpstr>America Project</vt:lpstr>
      <vt:lpstr>PowerPoint Presentation</vt:lpstr>
      <vt:lpstr>Someone Care Soup Kitchen</vt:lpstr>
      <vt:lpstr>PowerPoint Presentation</vt:lpstr>
      <vt:lpstr>TOGETHER WE MAKE A DIFFERENCE</vt:lpstr>
      <vt:lpstr>PowerPoint Presentation</vt:lpstr>
      <vt:lpstr>STOP HUNGER NOW</vt:lpstr>
      <vt:lpstr>PowerPoint Presentation</vt:lpstr>
      <vt:lpstr>Working Together To End World Hunger</vt:lpstr>
      <vt:lpstr>PowerPoint Presentation</vt:lpstr>
      <vt:lpstr>PowerPoint Presentation</vt:lpstr>
      <vt:lpstr>PowerPoint Presentation</vt:lpstr>
      <vt:lpstr>PowerPoint Presentation</vt:lpstr>
      <vt:lpstr>SKY PHAM PBD Public Relation Officer CSUF Students Recycle President</vt:lpstr>
    </vt:vector>
  </TitlesOfParts>
  <Company>CSUF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TRINH PHAM</dc:creator>
  <cp:lastModifiedBy>TRINH PHAM</cp:lastModifiedBy>
  <cp:revision>78</cp:revision>
  <dcterms:created xsi:type="dcterms:W3CDTF">2013-11-06T02:20:59Z</dcterms:created>
  <dcterms:modified xsi:type="dcterms:W3CDTF">2013-11-18T18:05:58Z</dcterms:modified>
</cp:coreProperties>
</file>